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291" r:id="rId10"/>
    <p:sldId id="292" r:id="rId11"/>
    <p:sldId id="293" r:id="rId12"/>
    <p:sldId id="295" r:id="rId13"/>
    <p:sldId id="294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4" autoAdjust="0"/>
    <p:restoredTop sz="91427"/>
  </p:normalViewPr>
  <p:slideViewPr>
    <p:cSldViewPr snapToGrid="0" snapToObjects="1">
      <p:cViewPr varScale="1">
        <p:scale>
          <a:sx n="111" d="100"/>
          <a:sy n="111" d="100"/>
        </p:scale>
        <p:origin x="7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AF1F-CF91-4C41-89F0-4EC89D27A82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CDCD-6323-FD47-BB77-B218A5B94F2F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89E2-E874-E34A-8B2D-E164197CF5A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16960-9040-254C-A527-82B0CE1E5139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E1E1-38E4-4741-A13D-40F06938B95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6976A-FF26-704A-8788-C6C376014871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95A0-54E4-7840-A933-53C2FCA32176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99B2-2872-DD46-8817-5C15E518D9E1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F777-C94D-E441-8762-B43BE6244AE9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3E9CC-5AAE-5547-8F4B-85404DBBC8FF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7ED03-5162-FB46-A040-ADEBC5E7E1C7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79E6-0351-B24A-83A2-4170DF43EA3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C6495-CADF-B84C-B49C-844CCCF964B9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0D73-81AC-A94F-8259-66502543E14B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F6BF0-076B-0345-8ED0-C3DFEE1848A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A33B0-7DBD-8649-8E14-63BFCB587F0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30C6F-9850-4C42-94BD-D5AE814B844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9AF2-DC73-5B4C-8A10-5FFD9ABC0C7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E72C-5BE0-D643-95B5-6EBC439CC866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B7D0-F6C7-294B-BDE0-29EB4DBC6A44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F72D7-6829-8C45-BE1C-FA2B110FE126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0BD2-AC85-844A-90EE-D729A22C092A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8D9D-2C59-8C40-8090-39A0E175E433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B45D-68F5-F846-8AC3-DBF379267920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7A1BF-22D1-CC46-A4D2-9BF655037D8C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9DFC8-259F-6841-BDD6-69DAF462E47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1DDE-CC61-E14F-A860-A74A86C0FF0F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B449-F415-7240-8949-682546D93A3B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F649-92AC-494A-80C2-51EC0A34BF8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4727-0843-FB40-A673-5520E6BFFD2E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6885-33E5-AE49-895C-DE91E8EF755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9BA51-8A51-334C-8C1E-8AEA071743B1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D103-5AE7-F84C-827B-2ADC2CA6779A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7DE6-027D-354C-BAA0-FF44A4869D20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8C8B-61C5-E146-BB33-061F108C5512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F58FA-D646-AD49-9E11-6D7EC441049A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7BE0-4325-EB4D-AC2E-7357746934E3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E173-1B18-8B49-A2A7-D1592B8EE848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4905-27B6-7D40-8CE5-DAFADAE945A2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68AB-572C-294E-99DA-E4F3176A72A0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D38F7-51B4-9441-BF73-129A82AFA2C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3E3E-266B-AF4B-9996-01640891A037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08C3-5A19-5A45-8414-FD561CBF004B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1BC4-0011-B649-ADFF-05201A94D1F7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B0B7-DBE2-9F49-931A-D4AE9FD51395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3BF31-D820-084E-9BDC-9AD9C36060BC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393C-1A93-7B41-97E3-06D4CE2E83D3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D5C21-095A-AD49-AAB7-D3270C59F827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4B12-CE2D-E749-963A-A152B4A42E4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002F-9B96-C045-B70D-559894B3416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4013-DABF-D84F-993A-BA0BE0635E7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98E1-122B-1748-A8AB-FDDC7482428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761E-BC7D-4E40-BEAF-FB8D81E7DABA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0A94D-AB4E-B046-9337-657F7CA154BB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747E5-3B6E-5443-8CF8-BE4F53DC822B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7DB8-8B05-824D-AA01-A588036D1AA4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ED18-4CFD-C246-BEFF-BB32F1584EAF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5271E-A09E-5849-A5FB-7B46047E75FE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9753-DAF3-1846-9C4B-0438C3E934BF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1B0B-73CF-5448-8A7D-AD7676B4A110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D7EA3-7FB5-9740-AD66-00AB8081CCF5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2D3-FACE-8D48-9463-D01979901F9C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6D81-823A-6644-8A38-25F57B3EE02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8F19E6A-C31C-6143-8497-7D256DBE1B6C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5D0CA3-F30A-4B41-BCC6-FA65F2E219B0}" type="datetime1">
              <a:rPr lang="en-US" smtClean="0"/>
              <a:t>9/16/18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9/16/18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64BB5-F6B8-2442-808B-F303DC535F07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06A2C64-D594-FB43-A88A-321236EEF219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3BDAB15-1791-C84F-A288-EE5E5996BF09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DCB4177-5146-4C4E-88AB-C75420D0BD78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2DADE82-9987-3048-8A23-7AD61DBC3CF4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B1F4F05-2BA1-6842-A72D-49EFE965AAF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858BCE8-BA9D-564B-96F4-D16347F1C384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4D13A3C-0F69-FE4B-8790-05B18E70560C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F88343-1BEE-A747-82A4-3CAA3417448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B3540-C463-6C4C-BB65-E6BB43099ED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30055-DC2C-F346-855E-557AD705FF77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4C3A3F-97B6-F347-9E06-FEFA3EFA534D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AFF7B1E-70A2-AE44-8CD2-DBB94404FE3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9D73B-DAEB-AB45-9C8B-BCBD0877F01B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72FAA4E-C194-CF4B-A97A-23ABA1FB5CAE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A2A962C-0B34-4245-9A9F-BE96BF34B9A9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7DA09-C7FC-C742-A57D-DB3E98DB436E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1EE9E2-A2F8-304F-AB04-E43614EA47B9}" type="datetime1">
              <a:rPr lang="en-US" smtClean="0"/>
              <a:t>9/16/18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8: </a:t>
            </a:r>
            <a:br>
              <a:rPr lang="en-US" dirty="0"/>
            </a:br>
            <a:r>
              <a:rPr lang="en-US" dirty="0"/>
              <a:t>line following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line following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5075383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No matter what season of FIRST LEGO League you are competing in, you will find that the challenge mat has 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Lines can help you navigate to the far end of the board reliably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Lines can help you get to a mission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Learning to line follow is crucial in FIRST LEGO League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E8AE3-80DC-4D4A-90CC-666296E6A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855" y="3711098"/>
            <a:ext cx="2715089" cy="1316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C5EEA-D79B-6F4D-8A87-6A5520C390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5855" y="2337352"/>
            <a:ext cx="2715089" cy="1321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B0FB2-CF1E-334D-B164-251EBC771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569" y="4915855"/>
            <a:ext cx="2367014" cy="1453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7520D-E874-DA4D-9BEB-7F8429BC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54" y="5110411"/>
            <a:ext cx="2715089" cy="12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9645-6DB2-174E-ABF5-E963C747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COLORED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45E9C-9F45-CE4A-B59F-87985D12F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308636" cy="43532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 some seasons, FIRST LEGO League mats have had colored lines</a:t>
            </a:r>
          </a:p>
          <a:p>
            <a:r>
              <a:rPr lang="en-US" b="1" dirty="0"/>
              <a:t>Problem: </a:t>
            </a:r>
            <a:r>
              <a:rPr lang="en-US" dirty="0"/>
              <a:t>Colored lines on the mat are sometimes not LEGO colors, meaning they are hard to detect in color mode. In addition, in reflected light mode, the red reads a very high value making it not distinguishable from white. This is because the color sensor shines a red light.</a:t>
            </a:r>
          </a:p>
          <a:p>
            <a:r>
              <a:rPr lang="en-US" b="1" dirty="0"/>
              <a:t>Solution: </a:t>
            </a:r>
            <a:r>
              <a:rPr lang="en-US" dirty="0"/>
              <a:t>Color mode works reliably for detecting the red on the mat so color mode can be used. For the green, only reflected light will work on it because it reads a low value that is almost black.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3711F9-36C1-E149-AA5D-2A5EB25A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0121D-CF74-4C45-B0C9-09639BFE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44" y="2601386"/>
            <a:ext cx="3697701" cy="17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FA61-E6C9-084A-A4A1-51F62A03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Useful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3487-4F82-364A-9BFB-359C2280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142382" cy="43532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Lines often are designed to go to a mission model and help you navigate</a:t>
            </a:r>
          </a:p>
          <a:p>
            <a:r>
              <a:rPr lang="en-US" dirty="0"/>
              <a:t>If you line follow with your color sensors, you will be where you need to be</a:t>
            </a:r>
          </a:p>
          <a:p>
            <a:r>
              <a:rPr lang="en-US" dirty="0"/>
              <a:t>Look for useful lines to follow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A1466-1012-2B47-BFEF-C31830BD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C5137-0A97-914D-B215-692977737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306" y="1618970"/>
            <a:ext cx="3762899" cy="239884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D6521D-5939-A145-9B5E-AEE40725A312}"/>
              </a:ext>
            </a:extLst>
          </p:cNvPr>
          <p:cNvSpPr/>
          <p:nvPr/>
        </p:nvSpPr>
        <p:spPr>
          <a:xfrm>
            <a:off x="7056583" y="1761717"/>
            <a:ext cx="655780" cy="641927"/>
          </a:xfrm>
          <a:prstGeom prst="ellipse">
            <a:avLst/>
          </a:prstGeom>
          <a:noFill/>
          <a:ln w="28575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294D63-2211-DE44-8562-8AF059817A3F}"/>
              </a:ext>
            </a:extLst>
          </p:cNvPr>
          <p:cNvSpPr/>
          <p:nvPr/>
        </p:nvSpPr>
        <p:spPr>
          <a:xfrm>
            <a:off x="7929420" y="2930117"/>
            <a:ext cx="655780" cy="641927"/>
          </a:xfrm>
          <a:prstGeom prst="ellipse">
            <a:avLst/>
          </a:prstGeom>
          <a:noFill/>
          <a:ln w="28575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290FE-2F88-7045-BA1F-B773CE19F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752" y="4299443"/>
            <a:ext cx="3725453" cy="180684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0CE4B9-FED5-2F4F-8E7A-8E120CFFF89D}"/>
              </a:ext>
            </a:extLst>
          </p:cNvPr>
          <p:cNvSpPr/>
          <p:nvPr/>
        </p:nvSpPr>
        <p:spPr>
          <a:xfrm>
            <a:off x="7084293" y="4775200"/>
            <a:ext cx="1173017" cy="427666"/>
          </a:xfrm>
          <a:prstGeom prst="ellipse">
            <a:avLst/>
          </a:prstGeom>
          <a:noFill/>
          <a:ln w="28575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9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1BA6-EFD1-C945-BF21-A4D8EA65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NOT-so-Useful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94D5-3BA3-8F46-B2AE-43CB6BAB3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3939182" cy="43532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Sometimes, lines are too close to a mission model to line follow</a:t>
            </a:r>
          </a:p>
          <a:p>
            <a:r>
              <a:rPr lang="en-US" dirty="0"/>
              <a:t>Therefore, you would have to apply other techniques</a:t>
            </a:r>
          </a:p>
          <a:p>
            <a:r>
              <a:rPr lang="en-US" dirty="0"/>
              <a:t>You don’t have to line follow on every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ACE9D-ED04-2749-B8AC-F98489BB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A8932-DE2C-914D-962A-5B9A8589C8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979" y="2634970"/>
            <a:ext cx="3762899" cy="23988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A688F0-8C6E-9840-961F-7E935C5705B8}"/>
              </a:ext>
            </a:extLst>
          </p:cNvPr>
          <p:cNvSpPr/>
          <p:nvPr/>
        </p:nvSpPr>
        <p:spPr>
          <a:xfrm>
            <a:off x="5389445" y="2873203"/>
            <a:ext cx="443345" cy="641927"/>
          </a:xfrm>
          <a:prstGeom prst="ellipse">
            <a:avLst/>
          </a:prstGeom>
          <a:noFill/>
          <a:ln w="28575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3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C2D2-DF77-3843-ABFD-EAD0D3F1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LINE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A695-4563-4A43-BD45-D190455B3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122852" cy="183798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sure you are actually on the line before you line follow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dirty="0"/>
              <a:t>Move Until the Line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dirty="0"/>
              <a:t>Turn a bit to become straight to the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A1C75-1EBD-6E4E-9B63-30DD149D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76607-EEB8-1A48-A2B1-F94F534B8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359" y="3637417"/>
            <a:ext cx="5671127" cy="27504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AE05D7-65F6-A347-97A5-9360314DA5E3}"/>
              </a:ext>
            </a:extLst>
          </p:cNvPr>
          <p:cNvGrpSpPr/>
          <p:nvPr/>
        </p:nvGrpSpPr>
        <p:grpSpPr>
          <a:xfrm rot="17934906">
            <a:off x="4843259" y="4001787"/>
            <a:ext cx="522936" cy="653670"/>
            <a:chOff x="7544526" y="2316689"/>
            <a:chExt cx="731520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E356FE3-D776-1F4F-85A0-A1C033F4669D}"/>
                </a:ext>
              </a:extLst>
            </p:cNvPr>
            <p:cNvSpPr/>
            <p:nvPr/>
          </p:nvSpPr>
          <p:spPr>
            <a:xfrm>
              <a:off x="7585166" y="2316689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B7DFD1-982E-BD45-92D8-F851497C5B18}"/>
                </a:ext>
              </a:extLst>
            </p:cNvPr>
            <p:cNvSpPr/>
            <p:nvPr/>
          </p:nvSpPr>
          <p:spPr>
            <a:xfrm>
              <a:off x="7544526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8661D7-5CAC-2D47-AD86-17C1244B19CF}"/>
                </a:ext>
              </a:extLst>
            </p:cNvPr>
            <p:cNvSpPr/>
            <p:nvPr/>
          </p:nvSpPr>
          <p:spPr>
            <a:xfrm>
              <a:off x="8164286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8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2DF7-A10F-AA47-8BE9-8A9B06D6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5BC7-3ED3-F34E-9C6F-9891315D4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line following lessons on EV3Lessons.com</a:t>
            </a:r>
          </a:p>
          <a:p>
            <a:pPr lvl="1"/>
            <a:r>
              <a:rPr lang="en-US" dirty="0"/>
              <a:t>Beginner: Basic Line Follower</a:t>
            </a:r>
          </a:p>
          <a:p>
            <a:pPr lvl="1"/>
            <a:r>
              <a:rPr lang="en-US" dirty="0"/>
              <a:t>Intermediate: Color Line Follower</a:t>
            </a:r>
          </a:p>
          <a:p>
            <a:pPr lvl="1"/>
            <a:r>
              <a:rPr lang="en-US" dirty="0"/>
              <a:t>Advanced: Proportional Line Follower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B63CF-AEFE-AA49-A277-CF2B0F7E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193106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15339</TotalTime>
  <Words>396</Words>
  <Application>Microsoft Macintosh PowerPoint</Application>
  <PresentationFormat>On-screen Show (4:3)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8:  line following</vt:lpstr>
      <vt:lpstr>WHY is line following important?</vt:lpstr>
      <vt:lpstr>HANDLING COLORED lines</vt:lpstr>
      <vt:lpstr>FINDING Useful lines</vt:lpstr>
      <vt:lpstr>NOT-so-Useful lines</vt:lpstr>
      <vt:lpstr>TIPS FOR LINE FOLLOWING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237</cp:revision>
  <cp:lastPrinted>2016-08-04T16:20:00Z</cp:lastPrinted>
  <dcterms:created xsi:type="dcterms:W3CDTF">2014-10-28T21:59:38Z</dcterms:created>
  <dcterms:modified xsi:type="dcterms:W3CDTF">2018-09-16T13:49:57Z</dcterms:modified>
</cp:coreProperties>
</file>